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280" y="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D07370-A906-4F34-8656-08F222ADC126}" type="datetimeFigureOut">
              <a:rPr lang="ru-RU" smtClean="0"/>
              <a:pPr/>
              <a:t>26.12.2022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46CAE8-21BF-4077-BB68-F188E99F7E76}" type="slidenum">
              <a:rPr lang="ru-RU" smtClean="0"/>
              <a:pPr/>
              <a:t>‹#›</a:t>
            </a:fld>
            <a:endParaRPr lang="ru-RU"/>
          </a:p>
        </p:txBody>
      </p:sp>
    </p:spTree>
    <p:extLst>
      <p:ext uri="{BB962C8B-B14F-4D97-AF65-F5344CB8AC3E}">
        <p14:creationId xmlns:p14="http://schemas.microsoft.com/office/powerpoint/2010/main" val="3728834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B46CAE8-21BF-4077-BB68-F188E99F7E76}" type="slidenum">
              <a:rPr lang="ru-RU" smtClean="0"/>
              <a:pPr/>
              <a:t>1</a:t>
            </a:fld>
            <a:endParaRPr lang="ru-RU"/>
          </a:p>
        </p:txBody>
      </p:sp>
    </p:spTree>
    <p:extLst>
      <p:ext uri="{BB962C8B-B14F-4D97-AF65-F5344CB8AC3E}">
        <p14:creationId xmlns:p14="http://schemas.microsoft.com/office/powerpoint/2010/main" val="796230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18B20F1-949E-414E-933B-FFC4B124DD23}" type="datetimeFigureOut">
              <a:rPr lang="ru-RU" smtClean="0"/>
              <a:pPr/>
              <a:t>26.12.2022</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555C9F7B-3596-45A9-B750-8569442D8E04}"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18B20F1-949E-414E-933B-FFC4B124DD23}" type="datetimeFigureOut">
              <a:rPr lang="ru-RU" smtClean="0"/>
              <a:pPr/>
              <a:t>26.12.2022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55C9F7B-3596-45A9-B750-8569442D8E0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18B20F1-949E-414E-933B-FFC4B124DD23}" type="datetimeFigureOut">
              <a:rPr lang="ru-RU" smtClean="0"/>
              <a:pPr/>
              <a:t>26.12.2022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55C9F7B-3596-45A9-B750-8569442D8E04}"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18B20F1-949E-414E-933B-FFC4B124DD23}" type="datetimeFigureOut">
              <a:rPr lang="ru-RU" smtClean="0"/>
              <a:pPr/>
              <a:t>26.12.2022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55C9F7B-3596-45A9-B750-8569442D8E04}"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18B20F1-949E-414E-933B-FFC4B124DD23}" type="datetimeFigureOut">
              <a:rPr lang="ru-RU" smtClean="0"/>
              <a:pPr/>
              <a:t>26.12.2022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55C9F7B-3596-45A9-B750-8569442D8E04}"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18B20F1-949E-414E-933B-FFC4B124DD23}" type="datetimeFigureOut">
              <a:rPr lang="ru-RU" smtClean="0"/>
              <a:pPr/>
              <a:t>26.12.2022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55C9F7B-3596-45A9-B750-8569442D8E04}"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18B20F1-949E-414E-933B-FFC4B124DD23}" type="datetimeFigureOut">
              <a:rPr lang="ru-RU" smtClean="0"/>
              <a:pPr/>
              <a:t>26.12.2022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55C9F7B-3596-45A9-B750-8569442D8E04}"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18B20F1-949E-414E-933B-FFC4B124DD23}" type="datetimeFigureOut">
              <a:rPr lang="ru-RU" smtClean="0"/>
              <a:pPr/>
              <a:t>26.12.2022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55C9F7B-3596-45A9-B750-8569442D8E0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18B20F1-949E-414E-933B-FFC4B124DD23}" type="datetimeFigureOut">
              <a:rPr lang="ru-RU" smtClean="0"/>
              <a:pPr/>
              <a:t>26.12.2022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55C9F7B-3596-45A9-B750-8569442D8E0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18B20F1-949E-414E-933B-FFC4B124DD23}" type="datetimeFigureOut">
              <a:rPr lang="ru-RU" smtClean="0"/>
              <a:pPr/>
              <a:t>26.12.2022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55C9F7B-3596-45A9-B750-8569442D8E04}"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18B20F1-949E-414E-933B-FFC4B124DD23}" type="datetimeFigureOut">
              <a:rPr lang="ru-RU" smtClean="0"/>
              <a:pPr/>
              <a:t>26.12.2022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555C9F7B-3596-45A9-B750-8569442D8E04}"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18B20F1-949E-414E-933B-FFC4B124DD23}" type="datetimeFigureOut">
              <a:rPr lang="ru-RU" smtClean="0"/>
              <a:pPr/>
              <a:t>26.12.2022</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55C9F7B-3596-45A9-B750-8569442D8E04}"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Фото &quot;КП&quot;"/>
          <p:cNvPicPr>
            <a:picLocks noChangeAspect="1" noChangeArrowheads="1"/>
          </p:cNvPicPr>
          <p:nvPr/>
        </p:nvPicPr>
        <p:blipFill>
          <a:blip r:embed="rId3" cstate="print"/>
          <a:srcRect/>
          <a:stretch>
            <a:fillRect/>
          </a:stretch>
        </p:blipFill>
        <p:spPr bwMode="auto">
          <a:xfrm>
            <a:off x="2935262" y="2337139"/>
            <a:ext cx="2284422" cy="2443232"/>
          </a:xfrm>
          <a:prstGeom prst="rect">
            <a:avLst/>
          </a:prstGeom>
          <a:noFill/>
        </p:spPr>
      </p:pic>
      <p:pic>
        <p:nvPicPr>
          <p:cNvPr id="1028" name="Picture 4" descr="Фото AFP"/>
          <p:cNvPicPr>
            <a:picLocks noChangeAspect="1" noChangeArrowheads="1"/>
          </p:cNvPicPr>
          <p:nvPr/>
        </p:nvPicPr>
        <p:blipFill>
          <a:blip r:embed="rId4" cstate="print"/>
          <a:srcRect/>
          <a:stretch>
            <a:fillRect/>
          </a:stretch>
        </p:blipFill>
        <p:spPr bwMode="auto">
          <a:xfrm>
            <a:off x="3018" y="4043408"/>
            <a:ext cx="3428984" cy="2571738"/>
          </a:xfrm>
          <a:prstGeom prst="rect">
            <a:avLst/>
          </a:prstGeom>
          <a:noFill/>
        </p:spPr>
      </p:pic>
      <p:pic>
        <p:nvPicPr>
          <p:cNvPr id="1026" name="Picture 2" descr="C:\Users\User\Desktop\31-1-600x408.png"/>
          <p:cNvPicPr>
            <a:picLocks noChangeAspect="1" noChangeArrowheads="1"/>
          </p:cNvPicPr>
          <p:nvPr/>
        </p:nvPicPr>
        <p:blipFill>
          <a:blip r:embed="rId5" cstate="print"/>
          <a:srcRect/>
          <a:stretch>
            <a:fillRect/>
          </a:stretch>
        </p:blipFill>
        <p:spPr bwMode="auto">
          <a:xfrm>
            <a:off x="179512" y="1150978"/>
            <a:ext cx="3075996" cy="2127152"/>
          </a:xfrm>
          <a:prstGeom prst="rect">
            <a:avLst/>
          </a:prstGeom>
          <a:noFill/>
        </p:spPr>
      </p:pic>
      <p:sp>
        <p:nvSpPr>
          <p:cNvPr id="2" name="Заголовок 1"/>
          <p:cNvSpPr>
            <a:spLocks noGrp="1"/>
          </p:cNvSpPr>
          <p:nvPr>
            <p:ph type="ctrTitle"/>
          </p:nvPr>
        </p:nvSpPr>
        <p:spPr>
          <a:xfrm>
            <a:off x="928662" y="285728"/>
            <a:ext cx="7772400" cy="1752600"/>
          </a:xfrm>
        </p:spPr>
        <p:txBody>
          <a:bodyPr>
            <a:normAutofit/>
          </a:bodyPr>
          <a:lstStyle/>
          <a:p>
            <a:pPr algn="ctr"/>
            <a:r>
              <a:rPr lang="ru-RU" dirty="0" smtClean="0"/>
              <a:t>8 героев Беслана</a:t>
            </a:r>
            <a:br>
              <a:rPr lang="ru-RU" dirty="0" smtClean="0"/>
            </a:br>
            <a:endParaRPr lang="ru-RU" dirty="0"/>
          </a:p>
        </p:txBody>
      </p:sp>
      <p:sp>
        <p:nvSpPr>
          <p:cNvPr id="3" name="Подзаголовок 2"/>
          <p:cNvSpPr>
            <a:spLocks noGrp="1"/>
          </p:cNvSpPr>
          <p:nvPr>
            <p:ph type="subTitle" idx="1"/>
          </p:nvPr>
        </p:nvSpPr>
        <p:spPr>
          <a:xfrm>
            <a:off x="5072066" y="1785926"/>
            <a:ext cx="3929090" cy="4214842"/>
          </a:xfrm>
        </p:spPr>
        <p:txBody>
          <a:bodyPr>
            <a:normAutofit fontScale="92500" lnSpcReduction="20000"/>
          </a:bodyPr>
          <a:lstStyle/>
          <a:p>
            <a:r>
              <a:rPr lang="ru-RU" b="0" dirty="0" smtClean="0"/>
              <a:t>В </a:t>
            </a:r>
            <a:r>
              <a:rPr lang="ru-RU" b="0" dirty="0" err="1" smtClean="0"/>
              <a:t>Балашихинском</a:t>
            </a:r>
            <a:r>
              <a:rPr lang="ru-RU" b="0" dirty="0" smtClean="0"/>
              <a:t> районе на территории </a:t>
            </a:r>
            <a:r>
              <a:rPr lang="ru-RU" b="0" dirty="0" err="1" smtClean="0"/>
              <a:t>Николо-архангельского</a:t>
            </a:r>
            <a:r>
              <a:rPr lang="ru-RU" b="0" dirty="0" smtClean="0"/>
              <a:t> кладбища есть отдельная, очень особенная аллея. На всех надгробных плитах здесь обязательно есть буква «А» или «В». Скорбным строем стоят 10 могил, появившихся в одно и тоже время. Здесь нашли вечный покой отважные мужчины, отдавшие жизни за детей Беслана</a:t>
            </a:r>
          </a:p>
          <a:p>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357166"/>
            <a:ext cx="8586790" cy="1857388"/>
          </a:xfrm>
        </p:spPr>
        <p:txBody>
          <a:bodyPr>
            <a:noAutofit/>
          </a:bodyPr>
          <a:lstStyle/>
          <a:p>
            <a:pPr algn="ctr"/>
            <a:r>
              <a:rPr lang="ru-RU" sz="2000" b="1" dirty="0" smtClean="0">
                <a:solidFill>
                  <a:srgbClr val="FF0000"/>
                </a:solidFill>
              </a:rPr>
              <a:t>На собеседовании в спецназ ФСБ всегда звучит главный вопрос:</a:t>
            </a:r>
            <a:br>
              <a:rPr lang="ru-RU" sz="2000" b="1" dirty="0" smtClean="0">
                <a:solidFill>
                  <a:srgbClr val="FF0000"/>
                </a:solidFill>
              </a:rPr>
            </a:br>
            <a:r>
              <a:rPr lang="ru-RU" sz="2000" b="1" dirty="0" smtClean="0">
                <a:solidFill>
                  <a:srgbClr val="FF0000"/>
                </a:solidFill>
              </a:rPr>
              <a:t> “Готовы ли вы отдать жизнь за другого человека?”</a:t>
            </a:r>
            <a:br>
              <a:rPr lang="ru-RU" sz="2000" b="1" dirty="0" smtClean="0">
                <a:solidFill>
                  <a:srgbClr val="FF0000"/>
                </a:solidFill>
              </a:rPr>
            </a:br>
            <a:r>
              <a:rPr lang="ru-RU" sz="2000" b="1" dirty="0" smtClean="0">
                <a:solidFill>
                  <a:srgbClr val="FF0000"/>
                </a:solidFill>
              </a:rPr>
              <a:t/>
            </a:r>
            <a:br>
              <a:rPr lang="ru-RU" sz="2000" b="1" dirty="0" smtClean="0">
                <a:solidFill>
                  <a:srgbClr val="FF0000"/>
                </a:solidFill>
              </a:rPr>
            </a:br>
            <a:r>
              <a:rPr lang="ru-RU" sz="2000" dirty="0" smtClean="0">
                <a:solidFill>
                  <a:srgbClr val="C00000"/>
                </a:solidFill>
              </a:rPr>
              <a:t>10 героев, которые отдали жизни за </a:t>
            </a:r>
            <a:r>
              <a:rPr lang="ru-RU" sz="2000" dirty="0" err="1" smtClean="0">
                <a:solidFill>
                  <a:srgbClr val="C00000"/>
                </a:solidFill>
              </a:rPr>
              <a:t>бесланских</a:t>
            </a:r>
            <a:r>
              <a:rPr lang="ru-RU" sz="2000" dirty="0" smtClean="0">
                <a:solidFill>
                  <a:srgbClr val="C00000"/>
                </a:solidFill>
              </a:rPr>
              <a:t> детей, на этот вопрос ответили.</a:t>
            </a:r>
            <a:r>
              <a:rPr lang="ru-RU" sz="2000" dirty="0" smtClean="0"/>
              <a:t/>
            </a:r>
            <a:br>
              <a:rPr lang="ru-RU" sz="2000" dirty="0" smtClean="0"/>
            </a:br>
            <a:endParaRPr lang="ru-RU" sz="2000" dirty="0"/>
          </a:p>
        </p:txBody>
      </p:sp>
      <p:sp>
        <p:nvSpPr>
          <p:cNvPr id="3" name="Содержимое 2"/>
          <p:cNvSpPr>
            <a:spLocks noGrp="1"/>
          </p:cNvSpPr>
          <p:nvPr>
            <p:ph idx="1"/>
          </p:nvPr>
        </p:nvSpPr>
        <p:spPr>
          <a:xfrm>
            <a:off x="8429652" y="5786454"/>
            <a:ext cx="257148" cy="538146"/>
          </a:xfrm>
        </p:spPr>
        <p:txBody>
          <a:bodyPr/>
          <a:lstStyle/>
          <a:p>
            <a:endParaRPr lang="ru-RU" dirty="0"/>
          </a:p>
        </p:txBody>
      </p:sp>
      <p:pic>
        <p:nvPicPr>
          <p:cNvPr id="36866" name="Picture 2" descr="5jfvPyrm2zU (3)"/>
          <p:cNvPicPr>
            <a:picLocks noChangeAspect="1" noChangeArrowheads="1"/>
          </p:cNvPicPr>
          <p:nvPr/>
        </p:nvPicPr>
        <p:blipFill>
          <a:blip r:embed="rId2" cstate="print"/>
          <a:srcRect/>
          <a:stretch>
            <a:fillRect/>
          </a:stretch>
        </p:blipFill>
        <p:spPr bwMode="auto">
          <a:xfrm>
            <a:off x="1000100" y="1857364"/>
            <a:ext cx="3143232" cy="2064056"/>
          </a:xfrm>
          <a:prstGeom prst="rect">
            <a:avLst/>
          </a:prstGeom>
          <a:noFill/>
        </p:spPr>
      </p:pic>
      <p:pic>
        <p:nvPicPr>
          <p:cNvPr id="36868" name="Picture 4" descr="Бойцы выносят раненого товарища"/>
          <p:cNvPicPr>
            <a:picLocks noChangeAspect="1" noChangeArrowheads="1"/>
          </p:cNvPicPr>
          <p:nvPr/>
        </p:nvPicPr>
        <p:blipFill>
          <a:blip r:embed="rId3" cstate="print"/>
          <a:srcRect/>
          <a:stretch>
            <a:fillRect/>
          </a:stretch>
        </p:blipFill>
        <p:spPr bwMode="auto">
          <a:xfrm>
            <a:off x="4722511" y="1928802"/>
            <a:ext cx="3860884" cy="2528879"/>
          </a:xfrm>
          <a:prstGeom prst="rect">
            <a:avLst/>
          </a:prstGeom>
          <a:noFill/>
        </p:spPr>
      </p:pic>
      <p:pic>
        <p:nvPicPr>
          <p:cNvPr id="36874" name="Picture 10" descr="Фото AFP"/>
          <p:cNvPicPr>
            <a:picLocks noChangeAspect="1" noChangeArrowheads="1"/>
          </p:cNvPicPr>
          <p:nvPr/>
        </p:nvPicPr>
        <p:blipFill>
          <a:blip r:embed="rId4" cstate="print"/>
          <a:srcRect/>
          <a:stretch>
            <a:fillRect/>
          </a:stretch>
        </p:blipFill>
        <p:spPr bwMode="auto">
          <a:xfrm>
            <a:off x="436231" y="1289079"/>
            <a:ext cx="8572560" cy="578644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6866"/>
                                        </p:tgtEl>
                                        <p:attrNameLst>
                                          <p:attrName>style.visibility</p:attrName>
                                        </p:attrNameLst>
                                      </p:cBhvr>
                                      <p:to>
                                        <p:strVal val="visible"/>
                                      </p:to>
                                    </p:set>
                                    <p:anim calcmode="lin" valueType="num">
                                      <p:cBhvr>
                                        <p:cTn id="7" dur="1000" fill="hold"/>
                                        <p:tgtEl>
                                          <p:spTgt spid="36866"/>
                                        </p:tgtEl>
                                        <p:attrNameLst>
                                          <p:attrName>ppt_x</p:attrName>
                                        </p:attrNameLst>
                                      </p:cBhvr>
                                      <p:tavLst>
                                        <p:tav tm="0">
                                          <p:val>
                                            <p:strVal val="#ppt_x-.2"/>
                                          </p:val>
                                        </p:tav>
                                        <p:tav tm="100000">
                                          <p:val>
                                            <p:strVal val="#ppt_x"/>
                                          </p:val>
                                        </p:tav>
                                      </p:tavLst>
                                    </p:anim>
                                    <p:anim calcmode="lin" valueType="num">
                                      <p:cBhvr>
                                        <p:cTn id="8" dur="1000" fill="hold"/>
                                        <p:tgtEl>
                                          <p:spTgt spid="36866"/>
                                        </p:tgtEl>
                                        <p:attrNameLst>
                                          <p:attrName>ppt_y</p:attrName>
                                        </p:attrNameLst>
                                      </p:cBhvr>
                                      <p:tavLst>
                                        <p:tav tm="0">
                                          <p:val>
                                            <p:strVal val="#ppt_y"/>
                                          </p:val>
                                        </p:tav>
                                        <p:tav tm="100000">
                                          <p:val>
                                            <p:strVal val="#ppt_y"/>
                                          </p:val>
                                        </p:tav>
                                      </p:tavLst>
                                    </p:anim>
                                    <p:animEffect transition="in" filter="wipe(right)" prLst="gradientSize: 0.1">
                                      <p:cBhvr>
                                        <p:cTn id="9" dur="1000"/>
                                        <p:tgtEl>
                                          <p:spTgt spid="36866"/>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nodeType="clickEffect">
                                  <p:stCondLst>
                                    <p:cond delay="0"/>
                                  </p:stCondLst>
                                  <p:childTnLst>
                                    <p:set>
                                      <p:cBhvr>
                                        <p:cTn id="13" dur="1" fill="hold">
                                          <p:stCondLst>
                                            <p:cond delay="0"/>
                                          </p:stCondLst>
                                        </p:cTn>
                                        <p:tgtEl>
                                          <p:spTgt spid="36868"/>
                                        </p:tgtEl>
                                        <p:attrNameLst>
                                          <p:attrName>style.visibility</p:attrName>
                                        </p:attrNameLst>
                                      </p:cBhvr>
                                      <p:to>
                                        <p:strVal val="visible"/>
                                      </p:to>
                                    </p:set>
                                    <p:animEffect transition="in" filter="fade">
                                      <p:cBhvr>
                                        <p:cTn id="14" dur="1000"/>
                                        <p:tgtEl>
                                          <p:spTgt spid="36868"/>
                                        </p:tgtEl>
                                      </p:cBhvr>
                                    </p:animEffect>
                                    <p:anim calcmode="lin" valueType="num">
                                      <p:cBhvr>
                                        <p:cTn id="15" dur="1000" fill="hold"/>
                                        <p:tgtEl>
                                          <p:spTgt spid="36868"/>
                                        </p:tgtEl>
                                        <p:attrNameLst>
                                          <p:attrName>ppt_x</p:attrName>
                                        </p:attrNameLst>
                                      </p:cBhvr>
                                      <p:tavLst>
                                        <p:tav tm="0">
                                          <p:val>
                                            <p:strVal val="#ppt_x"/>
                                          </p:val>
                                        </p:tav>
                                        <p:tav tm="100000">
                                          <p:val>
                                            <p:strVal val="#ppt_x"/>
                                          </p:val>
                                        </p:tav>
                                      </p:tavLst>
                                    </p:anim>
                                    <p:anim calcmode="lin" valueType="num">
                                      <p:cBhvr>
                                        <p:cTn id="16" dur="900" decel="100000" fill="hold"/>
                                        <p:tgtEl>
                                          <p:spTgt spid="36868"/>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6868"/>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36874"/>
                                        </p:tgtEl>
                                        <p:attrNameLst>
                                          <p:attrName>style.visibility</p:attrName>
                                        </p:attrNameLst>
                                      </p:cBhvr>
                                      <p:to>
                                        <p:strVal val="visible"/>
                                      </p:to>
                                    </p:set>
                                    <p:animEffect transition="in" filter="fade">
                                      <p:cBhvr>
                                        <p:cTn id="22" dur="1000"/>
                                        <p:tgtEl>
                                          <p:spTgt spid="36874"/>
                                        </p:tgtEl>
                                      </p:cBhvr>
                                    </p:animEffect>
                                    <p:anim calcmode="lin" valueType="num">
                                      <p:cBhvr>
                                        <p:cTn id="23" dur="1000" fill="hold"/>
                                        <p:tgtEl>
                                          <p:spTgt spid="36874"/>
                                        </p:tgtEl>
                                        <p:attrNameLst>
                                          <p:attrName>ppt_x</p:attrName>
                                        </p:attrNameLst>
                                      </p:cBhvr>
                                      <p:tavLst>
                                        <p:tav tm="0">
                                          <p:val>
                                            <p:strVal val="#ppt_x"/>
                                          </p:val>
                                        </p:tav>
                                        <p:tav tm="100000">
                                          <p:val>
                                            <p:strVal val="#ppt_x"/>
                                          </p:val>
                                        </p:tav>
                                      </p:tavLst>
                                    </p:anim>
                                    <p:anim calcmode="lin" valueType="num">
                                      <p:cBhvr>
                                        <p:cTn id="24" dur="1000" fill="hold"/>
                                        <p:tgtEl>
                                          <p:spTgt spid="368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Олег Ильин"/>
          <p:cNvPicPr>
            <a:picLocks noChangeAspect="1" noChangeArrowheads="1"/>
          </p:cNvPicPr>
          <p:nvPr/>
        </p:nvPicPr>
        <p:blipFill>
          <a:blip r:embed="rId2" cstate="print"/>
          <a:srcRect/>
          <a:stretch>
            <a:fillRect/>
          </a:stretch>
        </p:blipFill>
        <p:spPr bwMode="auto">
          <a:xfrm>
            <a:off x="5429256" y="1714488"/>
            <a:ext cx="3285903" cy="3214710"/>
          </a:xfrm>
          <a:prstGeom prst="rect">
            <a:avLst/>
          </a:prstGeom>
          <a:noFill/>
        </p:spPr>
      </p:pic>
      <p:sp>
        <p:nvSpPr>
          <p:cNvPr id="2" name="Заголовок 1"/>
          <p:cNvSpPr>
            <a:spLocks noGrp="1"/>
          </p:cNvSpPr>
          <p:nvPr>
            <p:ph type="title"/>
          </p:nvPr>
        </p:nvSpPr>
        <p:spPr>
          <a:xfrm>
            <a:off x="642910" y="1142984"/>
            <a:ext cx="8358214" cy="485756"/>
          </a:xfrm>
        </p:spPr>
        <p:txBody>
          <a:bodyPr>
            <a:normAutofit fontScale="90000"/>
          </a:bodyPr>
          <a:lstStyle/>
          <a:p>
            <a:r>
              <a:rPr lang="ru-RU" sz="1800" b="1" dirty="0" smtClean="0">
                <a:solidFill>
                  <a:srgbClr val="7030A0"/>
                </a:solidFill>
              </a:rPr>
              <a:t/>
            </a:r>
            <a:br>
              <a:rPr lang="ru-RU" sz="1800" b="1" dirty="0" smtClean="0">
                <a:solidFill>
                  <a:srgbClr val="7030A0"/>
                </a:solidFill>
              </a:rPr>
            </a:br>
            <a:r>
              <a:rPr lang="ru-RU" dirty="0" smtClean="0"/>
              <a:t/>
            </a:r>
            <a:br>
              <a:rPr lang="ru-RU" dirty="0" smtClean="0"/>
            </a:br>
            <a:r>
              <a:rPr lang="ru-RU" sz="3600" b="1" dirty="0" smtClean="0">
                <a:solidFill>
                  <a:srgbClr val="7030A0"/>
                </a:solidFill>
              </a:rPr>
              <a:t> </a:t>
            </a:r>
            <a:r>
              <a:rPr lang="ru-RU" sz="2700" b="1" dirty="0" smtClean="0">
                <a:solidFill>
                  <a:srgbClr val="7030A0"/>
                </a:solidFill>
              </a:rPr>
              <a:t>Встал в полный рост и закрыл телом детей</a:t>
            </a:r>
            <a:endParaRPr lang="ru-RU" sz="2700" dirty="0"/>
          </a:p>
        </p:txBody>
      </p:sp>
      <p:sp>
        <p:nvSpPr>
          <p:cNvPr id="3" name="Содержимое 2"/>
          <p:cNvSpPr>
            <a:spLocks noGrp="1"/>
          </p:cNvSpPr>
          <p:nvPr>
            <p:ph idx="1"/>
          </p:nvPr>
        </p:nvSpPr>
        <p:spPr>
          <a:xfrm>
            <a:off x="214282" y="1857364"/>
            <a:ext cx="5214974" cy="3071834"/>
          </a:xfrm>
        </p:spPr>
        <p:txBody>
          <a:bodyPr>
            <a:normAutofit fontScale="77500" lnSpcReduction="20000"/>
          </a:bodyPr>
          <a:lstStyle/>
          <a:p>
            <a:pPr algn="ctr"/>
            <a:r>
              <a:rPr lang="ru-RU" dirty="0" smtClean="0">
                <a:solidFill>
                  <a:srgbClr val="FF0000"/>
                </a:solidFill>
              </a:rPr>
              <a:t>3 сентября группе Олега Ильина была поставлена задача провести </a:t>
            </a:r>
            <a:r>
              <a:rPr lang="ru-RU" dirty="0" err="1" smtClean="0">
                <a:solidFill>
                  <a:srgbClr val="FF0000"/>
                </a:solidFill>
              </a:rPr>
              <a:t>доразведку</a:t>
            </a:r>
            <a:r>
              <a:rPr lang="ru-RU" dirty="0" smtClean="0">
                <a:solidFill>
                  <a:srgbClr val="FF0000"/>
                </a:solidFill>
              </a:rPr>
              <a:t> ситуации. С несколькими своими сотрудниками он находился буквально в паре шагов от школы, когда прозвучал взрыв и из здания начали выбегать дети. Спецназовцы просто не могли спасти ребятишек по-другому – они встали в полный рост под огнем боевиков, закрывая их своими телами и фактически вызывая огонь на себя. </a:t>
            </a:r>
            <a:endParaRPr lang="ru-RU" dirty="0">
              <a:solidFill>
                <a:srgbClr val="FF0000"/>
              </a:solidFill>
            </a:endParaRPr>
          </a:p>
        </p:txBody>
      </p:sp>
      <p:sp>
        <p:nvSpPr>
          <p:cNvPr id="2050" name="AutoShape 2" descr="Олег Ильин"/>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 name="Прямоугольник 4"/>
          <p:cNvSpPr/>
          <p:nvPr/>
        </p:nvSpPr>
        <p:spPr>
          <a:xfrm>
            <a:off x="571472" y="428604"/>
            <a:ext cx="8286808" cy="646331"/>
          </a:xfrm>
          <a:prstGeom prst="rect">
            <a:avLst/>
          </a:prstGeom>
        </p:spPr>
        <p:txBody>
          <a:bodyPr wrap="square">
            <a:spAutoFit/>
          </a:bodyPr>
          <a:lstStyle/>
          <a:p>
            <a:pPr algn="ctr"/>
            <a:r>
              <a:rPr lang="ru-RU" b="1" dirty="0">
                <a:solidFill>
                  <a:srgbClr val="C00000"/>
                </a:solidFill>
              </a:rPr>
              <a:t>Подполковник Олег Ильин. Управление «В» ЦСН ФСБ России. Позывной «Маячок»</a:t>
            </a:r>
            <a:endParaRPr lang="ru-RU" dirty="0">
              <a:solidFill>
                <a:srgbClr val="C00000"/>
              </a:solidFill>
            </a:endParaRPr>
          </a:p>
        </p:txBody>
      </p:sp>
      <p:sp>
        <p:nvSpPr>
          <p:cNvPr id="8" name="Прямоугольник 7"/>
          <p:cNvSpPr/>
          <p:nvPr/>
        </p:nvSpPr>
        <p:spPr>
          <a:xfrm>
            <a:off x="428596" y="5214950"/>
            <a:ext cx="8358246" cy="707886"/>
          </a:xfrm>
          <a:prstGeom prst="rect">
            <a:avLst/>
          </a:prstGeom>
        </p:spPr>
        <p:txBody>
          <a:bodyPr wrap="square">
            <a:spAutoFit/>
          </a:bodyPr>
          <a:lstStyle/>
          <a:p>
            <a:pPr algn="ctr"/>
            <a:r>
              <a:rPr lang="ru-RU" sz="2000" b="1" dirty="0"/>
              <a:t>Посмертно подполковник Олег Ильин </a:t>
            </a:r>
            <a:endParaRPr lang="ru-RU" sz="2000" b="1" dirty="0" smtClean="0"/>
          </a:p>
          <a:p>
            <a:pPr algn="ctr"/>
            <a:r>
              <a:rPr lang="ru-RU" sz="2000" b="1" dirty="0" smtClean="0"/>
              <a:t>удостоен </a:t>
            </a:r>
            <a:r>
              <a:rPr lang="ru-RU" sz="2000" b="1" dirty="0"/>
              <a:t>звания Героя Российской Федерации.</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85728"/>
            <a:ext cx="8534400" cy="758952"/>
          </a:xfrm>
        </p:spPr>
        <p:txBody>
          <a:bodyPr>
            <a:normAutofit/>
          </a:bodyPr>
          <a:lstStyle/>
          <a:p>
            <a:r>
              <a:rPr lang="ru-RU" sz="1800" b="1" dirty="0" smtClean="0">
                <a:solidFill>
                  <a:srgbClr val="C00000"/>
                </a:solidFill>
              </a:rPr>
              <a:t>Прапорщик Денис Пудовкин. Управление «В» ЦСН ФСБ России. Позывной «Гусар»</a:t>
            </a:r>
            <a:endParaRPr lang="ru-RU" sz="1800" dirty="0">
              <a:solidFill>
                <a:srgbClr val="C00000"/>
              </a:solidFill>
            </a:endParaRPr>
          </a:p>
        </p:txBody>
      </p:sp>
      <p:sp>
        <p:nvSpPr>
          <p:cNvPr id="3" name="Содержимое 2"/>
          <p:cNvSpPr>
            <a:spLocks noGrp="1"/>
          </p:cNvSpPr>
          <p:nvPr>
            <p:ph idx="1"/>
          </p:nvPr>
        </p:nvSpPr>
        <p:spPr>
          <a:xfrm>
            <a:off x="3500430" y="5500702"/>
            <a:ext cx="5360648" cy="785818"/>
          </a:xfrm>
        </p:spPr>
        <p:txBody>
          <a:bodyPr>
            <a:normAutofit fontScale="62500" lnSpcReduction="20000"/>
          </a:bodyPr>
          <a:lstStyle/>
          <a:p>
            <a:r>
              <a:rPr lang="ru-RU" b="1" dirty="0" smtClean="0"/>
              <a:t>Посмертно прапорщик Денис Пудовкин награжден орденом «За заслуги перед Отечеством» IV степени с изображением мечей.</a:t>
            </a:r>
          </a:p>
          <a:p>
            <a:endParaRPr lang="ru-RU" dirty="0"/>
          </a:p>
        </p:txBody>
      </p:sp>
      <p:sp>
        <p:nvSpPr>
          <p:cNvPr id="4" name="Прямоугольник 3"/>
          <p:cNvSpPr/>
          <p:nvPr/>
        </p:nvSpPr>
        <p:spPr>
          <a:xfrm>
            <a:off x="3214678" y="1214422"/>
            <a:ext cx="5715040" cy="369332"/>
          </a:xfrm>
          <a:prstGeom prst="rect">
            <a:avLst/>
          </a:prstGeom>
        </p:spPr>
        <p:txBody>
          <a:bodyPr wrap="square">
            <a:spAutoFit/>
          </a:bodyPr>
          <a:lstStyle/>
          <a:p>
            <a:pPr algn="ctr"/>
            <a:r>
              <a:rPr lang="ru-RU" b="1" dirty="0">
                <a:solidFill>
                  <a:srgbClr val="FF0000"/>
                </a:solidFill>
              </a:rPr>
              <a:t>Не вышел из боя даже раненый</a:t>
            </a:r>
          </a:p>
        </p:txBody>
      </p:sp>
      <p:pic>
        <p:nvPicPr>
          <p:cNvPr id="17410" name="Picture 2" descr="Денис Пудовкин"/>
          <p:cNvPicPr>
            <a:picLocks noChangeAspect="1" noChangeArrowheads="1"/>
          </p:cNvPicPr>
          <p:nvPr/>
        </p:nvPicPr>
        <p:blipFill>
          <a:blip r:embed="rId2" cstate="print"/>
          <a:srcRect/>
          <a:stretch>
            <a:fillRect/>
          </a:stretch>
        </p:blipFill>
        <p:spPr bwMode="auto">
          <a:xfrm>
            <a:off x="571472" y="1214422"/>
            <a:ext cx="2743198" cy="5143496"/>
          </a:xfrm>
          <a:prstGeom prst="rect">
            <a:avLst/>
          </a:prstGeom>
          <a:noFill/>
        </p:spPr>
      </p:pic>
      <p:sp>
        <p:nvSpPr>
          <p:cNvPr id="6" name="Прямоугольник 5"/>
          <p:cNvSpPr/>
          <p:nvPr/>
        </p:nvSpPr>
        <p:spPr>
          <a:xfrm>
            <a:off x="3357554" y="1571612"/>
            <a:ext cx="5786446" cy="3693319"/>
          </a:xfrm>
          <a:prstGeom prst="rect">
            <a:avLst/>
          </a:prstGeom>
        </p:spPr>
        <p:txBody>
          <a:bodyPr wrap="square">
            <a:spAutoFit/>
          </a:bodyPr>
          <a:lstStyle/>
          <a:p>
            <a:r>
              <a:rPr lang="ru-RU" dirty="0"/>
              <a:t>3 сентября группа Дениса ближе всего находилась к школе. Вместе с товарищами ему определили участок работы на втором этаже. Он уже был ранен, в руку и в голову, но из боя не вышел – если спецназовец уходит, его задачи распределяются между оставшимися, и каждому становится немного тяжелее, а подводить товарищей Денис не привык. При выходе на точку его группа столкнулась с превосходящими силами противника, завязался скоротечный бой. Пудовкин в последний раз в жизни нажал на спуск автомата и уничтожил бандита, но тут же сам получил смертельное ранение</a:t>
            </a:r>
            <a:r>
              <a:rPr lang="ru-RU" dirty="0" smtClean="0"/>
              <a:t>.</a:t>
            </a: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357166"/>
            <a:ext cx="8534400" cy="642942"/>
          </a:xfrm>
        </p:spPr>
        <p:txBody>
          <a:bodyPr>
            <a:normAutofit/>
          </a:bodyPr>
          <a:lstStyle/>
          <a:p>
            <a:r>
              <a:rPr lang="ru-RU" sz="1800" b="1" dirty="0" smtClean="0">
                <a:solidFill>
                  <a:srgbClr val="C00000"/>
                </a:solidFill>
              </a:rPr>
              <a:t>Майор Михаил Кузнецов. Управление «В» ЦСН ФСБ России. Позывной «Домовой»</a:t>
            </a:r>
            <a:endParaRPr lang="ru-RU" sz="1800" dirty="0">
              <a:solidFill>
                <a:srgbClr val="C00000"/>
              </a:solidFill>
            </a:endParaRPr>
          </a:p>
        </p:txBody>
      </p:sp>
      <p:sp>
        <p:nvSpPr>
          <p:cNvPr id="3" name="Содержимое 2"/>
          <p:cNvSpPr>
            <a:spLocks noGrp="1"/>
          </p:cNvSpPr>
          <p:nvPr>
            <p:ph idx="1"/>
          </p:nvPr>
        </p:nvSpPr>
        <p:spPr>
          <a:xfrm>
            <a:off x="357158" y="1285860"/>
            <a:ext cx="6215106" cy="544630"/>
          </a:xfrm>
        </p:spPr>
        <p:txBody>
          <a:bodyPr>
            <a:normAutofit fontScale="77500" lnSpcReduction="20000"/>
          </a:bodyPr>
          <a:lstStyle/>
          <a:p>
            <a:r>
              <a:rPr lang="ru-RU" b="1" dirty="0" smtClean="0">
                <a:solidFill>
                  <a:srgbClr val="FF0000"/>
                </a:solidFill>
              </a:rPr>
              <a:t>Успел вынести из </a:t>
            </a:r>
            <a:r>
              <a:rPr lang="ru-RU" b="1" dirty="0" err="1" smtClean="0">
                <a:solidFill>
                  <a:srgbClr val="FF0000"/>
                </a:solidFill>
              </a:rPr>
              <a:t>бесланского</a:t>
            </a:r>
            <a:r>
              <a:rPr lang="ru-RU" b="1" dirty="0" smtClean="0">
                <a:solidFill>
                  <a:srgbClr val="FF0000"/>
                </a:solidFill>
              </a:rPr>
              <a:t> ада 20 детей</a:t>
            </a:r>
          </a:p>
          <a:p>
            <a:endParaRPr lang="ru-RU" dirty="0"/>
          </a:p>
        </p:txBody>
      </p:sp>
      <p:pic>
        <p:nvPicPr>
          <p:cNvPr id="18434" name="Picture 2" descr="Михаил Кузнецов"/>
          <p:cNvPicPr>
            <a:picLocks noChangeAspect="1" noChangeArrowheads="1"/>
          </p:cNvPicPr>
          <p:nvPr/>
        </p:nvPicPr>
        <p:blipFill>
          <a:blip r:embed="rId2" cstate="print"/>
          <a:srcRect/>
          <a:stretch>
            <a:fillRect/>
          </a:stretch>
        </p:blipFill>
        <p:spPr bwMode="auto">
          <a:xfrm>
            <a:off x="5633926" y="1643050"/>
            <a:ext cx="3305291" cy="5072057"/>
          </a:xfrm>
          <a:prstGeom prst="rect">
            <a:avLst/>
          </a:prstGeom>
          <a:noFill/>
        </p:spPr>
      </p:pic>
      <p:sp>
        <p:nvSpPr>
          <p:cNvPr id="5" name="Прямоугольник 4"/>
          <p:cNvSpPr/>
          <p:nvPr/>
        </p:nvSpPr>
        <p:spPr>
          <a:xfrm>
            <a:off x="714348" y="1643050"/>
            <a:ext cx="4572000" cy="3693319"/>
          </a:xfrm>
          <a:prstGeom prst="rect">
            <a:avLst/>
          </a:prstGeom>
        </p:spPr>
        <p:txBody>
          <a:bodyPr>
            <a:spAutoFit/>
          </a:bodyPr>
          <a:lstStyle/>
          <a:p>
            <a:r>
              <a:rPr lang="ru-RU" dirty="0"/>
              <a:t>Когда начался спонтанный штурм, заложники стали выпрыгивать из окон. Окна спортзала в школах советской постройки расположены довольно высоко. </a:t>
            </a:r>
            <a:r>
              <a:rPr lang="ru-RU" dirty="0" smtClean="0"/>
              <a:t>Помогая </a:t>
            </a:r>
            <a:r>
              <a:rPr lang="ru-RU" dirty="0"/>
              <a:t>выбираться детям, спецназовец продолжал вести бой, подавляя огневые точки боевиков. Перед смертью он успел уничтожить вражеского пулеметчика, но и сам получил тяжелое ранение. Пуля перебила артерию, спецназовец жил еще несколько часов и скончался в госпитале Владикавказа.</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857232"/>
            <a:ext cx="8229600" cy="346914"/>
          </a:xfrm>
        </p:spPr>
        <p:txBody>
          <a:bodyPr>
            <a:normAutofit/>
          </a:bodyPr>
          <a:lstStyle/>
          <a:p>
            <a:r>
              <a:rPr lang="ru-RU" sz="1800" b="1" dirty="0" smtClean="0">
                <a:solidFill>
                  <a:srgbClr val="C00000"/>
                </a:solidFill>
              </a:rPr>
              <a:t>Майор Александр Перов. Управление «А» ЦСН ФСБ России. Позывной «Пух»</a:t>
            </a:r>
            <a:endParaRPr lang="ru-RU" sz="1800" dirty="0">
              <a:solidFill>
                <a:srgbClr val="C00000"/>
              </a:solidFill>
            </a:endParaRPr>
          </a:p>
        </p:txBody>
      </p:sp>
      <p:sp>
        <p:nvSpPr>
          <p:cNvPr id="3" name="Содержимое 2"/>
          <p:cNvSpPr>
            <a:spLocks noGrp="1"/>
          </p:cNvSpPr>
          <p:nvPr>
            <p:ph idx="1"/>
          </p:nvPr>
        </p:nvSpPr>
        <p:spPr>
          <a:xfrm>
            <a:off x="500034" y="357166"/>
            <a:ext cx="8199338" cy="473192"/>
          </a:xfrm>
        </p:spPr>
        <p:txBody>
          <a:bodyPr>
            <a:normAutofit fontScale="92500"/>
          </a:bodyPr>
          <a:lstStyle/>
          <a:p>
            <a:r>
              <a:rPr lang="ru-RU" b="1" dirty="0" smtClean="0">
                <a:solidFill>
                  <a:srgbClr val="FF0000"/>
                </a:solidFill>
              </a:rPr>
              <a:t>Уничтожил огневую точку и накрыл собой людей</a:t>
            </a:r>
          </a:p>
          <a:p>
            <a:endParaRPr lang="ru-RU" dirty="0" smtClean="0"/>
          </a:p>
          <a:p>
            <a:endParaRPr lang="ru-RU" dirty="0" smtClean="0"/>
          </a:p>
          <a:p>
            <a:endParaRPr lang="ru-RU" dirty="0" smtClean="0"/>
          </a:p>
          <a:p>
            <a:endParaRPr lang="ru-RU" dirty="0" smtClean="0"/>
          </a:p>
          <a:p>
            <a:endParaRPr lang="ru-RU" dirty="0"/>
          </a:p>
        </p:txBody>
      </p:sp>
      <p:pic>
        <p:nvPicPr>
          <p:cNvPr id="19458" name="Picture 2" descr="Александр Перов"/>
          <p:cNvPicPr>
            <a:picLocks noChangeAspect="1" noChangeArrowheads="1"/>
          </p:cNvPicPr>
          <p:nvPr/>
        </p:nvPicPr>
        <p:blipFill>
          <a:blip r:embed="rId2" cstate="print"/>
          <a:srcRect/>
          <a:stretch>
            <a:fillRect/>
          </a:stretch>
        </p:blipFill>
        <p:spPr bwMode="auto">
          <a:xfrm>
            <a:off x="142844" y="1357298"/>
            <a:ext cx="2993148" cy="4130544"/>
          </a:xfrm>
          <a:prstGeom prst="rect">
            <a:avLst/>
          </a:prstGeom>
          <a:noFill/>
        </p:spPr>
      </p:pic>
      <p:sp>
        <p:nvSpPr>
          <p:cNvPr id="5" name="Прямоугольник 4"/>
          <p:cNvSpPr/>
          <p:nvPr/>
        </p:nvSpPr>
        <p:spPr>
          <a:xfrm>
            <a:off x="3286084" y="1500174"/>
            <a:ext cx="5500758" cy="3293209"/>
          </a:xfrm>
          <a:prstGeom prst="rect">
            <a:avLst/>
          </a:prstGeom>
        </p:spPr>
        <p:txBody>
          <a:bodyPr wrap="square">
            <a:spAutoFit/>
          </a:bodyPr>
          <a:lstStyle/>
          <a:p>
            <a:r>
              <a:rPr lang="ru-RU" sz="1600" dirty="0"/>
              <a:t>3 сентября офицер вошел в захваченную </a:t>
            </a:r>
            <a:r>
              <a:rPr lang="ru-RU" sz="1600" dirty="0" smtClean="0"/>
              <a:t>школу. Перов </a:t>
            </a:r>
            <a:r>
              <a:rPr lang="ru-RU" sz="1600" dirty="0"/>
              <a:t>точными выстрелами поражал противника. </a:t>
            </a:r>
            <a:r>
              <a:rPr lang="ru-RU" sz="1600" dirty="0" smtClean="0"/>
              <a:t>Когда </a:t>
            </a:r>
            <a:r>
              <a:rPr lang="ru-RU" sz="1600" dirty="0"/>
              <a:t>одна из групп заложников двинулась на выход, на пол в нескольких метрах от людей глухо брякнулся металлический корпус гранаты. Размышлять в таких ситуациях времени нет, и офицер антитеррора принял единственное верное решение – спасать заложников. Кинувшись к группе людей, он накрыл своим могучим телом троих человек. Страшный взрыв посек его осколками, однако даже после этого мужественный майор не прекращал руководить эвакуацией. Истекая кровью, он выполнил свой долг офицера до конца. От полученных ранений Александр Перов скончался.</a:t>
            </a:r>
          </a:p>
        </p:txBody>
      </p:sp>
      <p:sp>
        <p:nvSpPr>
          <p:cNvPr id="6" name="Прямоугольник 5"/>
          <p:cNvSpPr/>
          <p:nvPr/>
        </p:nvSpPr>
        <p:spPr>
          <a:xfrm>
            <a:off x="142844" y="5500702"/>
            <a:ext cx="8786874" cy="646331"/>
          </a:xfrm>
          <a:prstGeom prst="rect">
            <a:avLst/>
          </a:prstGeom>
        </p:spPr>
        <p:txBody>
          <a:bodyPr wrap="square">
            <a:spAutoFit/>
          </a:bodyPr>
          <a:lstStyle/>
          <a:p>
            <a:pPr algn="ctr"/>
            <a:r>
              <a:rPr lang="ru-RU" b="1" dirty="0"/>
              <a:t>Посмертно майор Александр Перов удостоен звания </a:t>
            </a:r>
            <a:endParaRPr lang="ru-RU" b="1" dirty="0" smtClean="0"/>
          </a:p>
          <a:p>
            <a:pPr algn="ctr"/>
            <a:r>
              <a:rPr lang="ru-RU" b="1" dirty="0" smtClean="0"/>
              <a:t>Героя </a:t>
            </a:r>
            <a:r>
              <a:rPr lang="ru-RU" b="1" dirty="0"/>
              <a:t>Российской Федерации.</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8229600" cy="418352"/>
          </a:xfrm>
        </p:spPr>
        <p:txBody>
          <a:bodyPr>
            <a:normAutofit/>
          </a:bodyPr>
          <a:lstStyle/>
          <a:p>
            <a:pPr algn="ctr"/>
            <a:r>
              <a:rPr lang="ru-RU" sz="2000" b="1" dirty="0" smtClean="0">
                <a:solidFill>
                  <a:srgbClr val="C00000"/>
                </a:solidFill>
              </a:rPr>
              <a:t>Майор Вячеслав Маляров. Управление «А» ЦСН ФСБ России</a:t>
            </a:r>
            <a:endParaRPr lang="ru-RU" sz="2000" dirty="0">
              <a:solidFill>
                <a:srgbClr val="C00000"/>
              </a:solidFill>
            </a:endParaRPr>
          </a:p>
        </p:txBody>
      </p:sp>
      <p:sp>
        <p:nvSpPr>
          <p:cNvPr id="3" name="Содержимое 2"/>
          <p:cNvSpPr>
            <a:spLocks noGrp="1"/>
          </p:cNvSpPr>
          <p:nvPr>
            <p:ph idx="1"/>
          </p:nvPr>
        </p:nvSpPr>
        <p:spPr>
          <a:xfrm>
            <a:off x="4143372" y="1285860"/>
            <a:ext cx="4857784" cy="4214842"/>
          </a:xfrm>
        </p:spPr>
        <p:txBody>
          <a:bodyPr>
            <a:normAutofit fontScale="85000" lnSpcReduction="10000"/>
          </a:bodyPr>
          <a:lstStyle/>
          <a:p>
            <a:r>
              <a:rPr lang="ru-RU" dirty="0" smtClean="0"/>
              <a:t>Когда 3 сентября спецназ вошел в школу, Маляров, действуя внутри здания, смог отвести огонь боевиков от помещения, где находилось несколько десятков заложников. Получил ранение (как окажется позже – смертельное), но из боя не вышел. В ходе штурма вытащил из под огня раненого товарища, а потом оказывал огневую поддержку другой группе – здесь то его и сразила вражеская пуля.</a:t>
            </a:r>
            <a:endParaRPr lang="ru-RU" dirty="0"/>
          </a:p>
        </p:txBody>
      </p:sp>
      <p:sp>
        <p:nvSpPr>
          <p:cNvPr id="4" name="Прямоугольник 3"/>
          <p:cNvSpPr/>
          <p:nvPr/>
        </p:nvSpPr>
        <p:spPr>
          <a:xfrm>
            <a:off x="1000100" y="857232"/>
            <a:ext cx="7572428" cy="369332"/>
          </a:xfrm>
          <a:prstGeom prst="rect">
            <a:avLst/>
          </a:prstGeom>
        </p:spPr>
        <p:txBody>
          <a:bodyPr wrap="square">
            <a:spAutoFit/>
          </a:bodyPr>
          <a:lstStyle/>
          <a:p>
            <a:pPr algn="ctr"/>
            <a:r>
              <a:rPr lang="ru-RU" b="1" dirty="0">
                <a:solidFill>
                  <a:srgbClr val="FF0000"/>
                </a:solidFill>
              </a:rPr>
              <a:t>Отвел от заложников огонь террористов</a:t>
            </a:r>
          </a:p>
        </p:txBody>
      </p:sp>
      <p:pic>
        <p:nvPicPr>
          <p:cNvPr id="20482" name="Picture 2" descr="Вячеслав Маляров"/>
          <p:cNvPicPr>
            <a:picLocks noChangeAspect="1" noChangeArrowheads="1"/>
          </p:cNvPicPr>
          <p:nvPr/>
        </p:nvPicPr>
        <p:blipFill>
          <a:blip r:embed="rId2" cstate="print"/>
          <a:srcRect/>
          <a:stretch>
            <a:fillRect/>
          </a:stretch>
        </p:blipFill>
        <p:spPr bwMode="auto">
          <a:xfrm>
            <a:off x="714349" y="1348369"/>
            <a:ext cx="3143272" cy="4322000"/>
          </a:xfrm>
          <a:prstGeom prst="rect">
            <a:avLst/>
          </a:prstGeom>
          <a:noFill/>
        </p:spPr>
      </p:pic>
      <p:sp>
        <p:nvSpPr>
          <p:cNvPr id="6" name="Прямоугольник 5"/>
          <p:cNvSpPr/>
          <p:nvPr/>
        </p:nvSpPr>
        <p:spPr>
          <a:xfrm>
            <a:off x="214282" y="5857892"/>
            <a:ext cx="8786874" cy="646331"/>
          </a:xfrm>
          <a:prstGeom prst="rect">
            <a:avLst/>
          </a:prstGeom>
        </p:spPr>
        <p:txBody>
          <a:bodyPr wrap="square">
            <a:spAutoFit/>
          </a:bodyPr>
          <a:lstStyle/>
          <a:p>
            <a:pPr algn="ctr"/>
            <a:r>
              <a:rPr lang="ru-RU" b="1" dirty="0"/>
              <a:t>Посмертно майор Вячеслав Маляров награжден </a:t>
            </a:r>
            <a:endParaRPr lang="ru-RU" b="1" dirty="0" smtClean="0"/>
          </a:p>
          <a:p>
            <a:pPr algn="ctr"/>
            <a:r>
              <a:rPr lang="ru-RU" b="1" dirty="0" smtClean="0"/>
              <a:t>орденом </a:t>
            </a:r>
            <a:r>
              <a:rPr lang="ru-RU" b="1" dirty="0"/>
              <a:t>«За заслуги перед Отечеством» IV степени с изображением мечей.</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357166"/>
            <a:ext cx="8229600" cy="489790"/>
          </a:xfrm>
        </p:spPr>
        <p:txBody>
          <a:bodyPr>
            <a:normAutofit/>
          </a:bodyPr>
          <a:lstStyle/>
          <a:p>
            <a:pPr algn="ctr"/>
            <a:r>
              <a:rPr lang="ru-RU" sz="2000" b="1" dirty="0" smtClean="0">
                <a:solidFill>
                  <a:srgbClr val="C00000"/>
                </a:solidFill>
              </a:rPr>
              <a:t>Майор Андрей </a:t>
            </a:r>
            <a:r>
              <a:rPr lang="ru-RU" sz="2000" b="1" dirty="0" err="1" smtClean="0">
                <a:solidFill>
                  <a:srgbClr val="C00000"/>
                </a:solidFill>
              </a:rPr>
              <a:t>Велько</a:t>
            </a:r>
            <a:r>
              <a:rPr lang="ru-RU" sz="2000" b="1" dirty="0" smtClean="0">
                <a:solidFill>
                  <a:srgbClr val="C00000"/>
                </a:solidFill>
              </a:rPr>
              <a:t>, Управление «В» ЦСН ФСБ России</a:t>
            </a:r>
            <a:endParaRPr lang="ru-RU" sz="2000" dirty="0">
              <a:solidFill>
                <a:srgbClr val="C00000"/>
              </a:solidFill>
            </a:endParaRPr>
          </a:p>
        </p:txBody>
      </p:sp>
      <p:sp>
        <p:nvSpPr>
          <p:cNvPr id="3" name="Содержимое 2"/>
          <p:cNvSpPr>
            <a:spLocks noGrp="1"/>
          </p:cNvSpPr>
          <p:nvPr>
            <p:ph idx="1"/>
          </p:nvPr>
        </p:nvSpPr>
        <p:spPr>
          <a:xfrm>
            <a:off x="4357686" y="1500174"/>
            <a:ext cx="4329114" cy="4572032"/>
          </a:xfrm>
        </p:spPr>
        <p:txBody>
          <a:bodyPr>
            <a:normAutofit fontScale="70000" lnSpcReduction="20000"/>
          </a:bodyPr>
          <a:lstStyle/>
          <a:p>
            <a:r>
              <a:rPr lang="ru-RU" dirty="0" smtClean="0"/>
              <a:t>3 сентября майору </a:t>
            </a:r>
            <a:r>
              <a:rPr lang="ru-RU" dirty="0" err="1" smtClean="0"/>
              <a:t>Велько</a:t>
            </a:r>
            <a:r>
              <a:rPr lang="ru-RU" dirty="0" smtClean="0"/>
              <a:t> и его группе предстояло штурмовать помещение столовой, где находились более 200 заложников. Андрей первым вошел в помещение, лицом к лицу столкнувшись с первым террористом. Моментально среагировав, спецназовец открыл огонь. Стреляя, офицер, как мог сдерживал бандитов, давая возможность членам своей боевой группы войти в помещение, занять необходимые точки и начать эвакуацию заложников. Офицер продолжал вести бой, уничтожив нескольких террористов. Прикрывая действия товарищей, Андрей </a:t>
            </a:r>
            <a:r>
              <a:rPr lang="ru-RU" dirty="0" err="1" smtClean="0"/>
              <a:t>Велько</a:t>
            </a:r>
            <a:r>
              <a:rPr lang="ru-RU" dirty="0" smtClean="0"/>
              <a:t> получил множественные ранения, «не совместимые с жизнью».</a:t>
            </a:r>
            <a:endParaRPr lang="ru-RU" dirty="0"/>
          </a:p>
        </p:txBody>
      </p:sp>
      <p:sp>
        <p:nvSpPr>
          <p:cNvPr id="4" name="Прямоугольник 3"/>
          <p:cNvSpPr/>
          <p:nvPr/>
        </p:nvSpPr>
        <p:spPr>
          <a:xfrm>
            <a:off x="1214414" y="928670"/>
            <a:ext cx="7000924" cy="400110"/>
          </a:xfrm>
          <a:prstGeom prst="rect">
            <a:avLst/>
          </a:prstGeom>
        </p:spPr>
        <p:txBody>
          <a:bodyPr wrap="square">
            <a:spAutoFit/>
          </a:bodyPr>
          <a:lstStyle/>
          <a:p>
            <a:pPr algn="ctr"/>
            <a:r>
              <a:rPr lang="ru-RU" sz="2000" b="1" dirty="0">
                <a:solidFill>
                  <a:srgbClr val="FF0000"/>
                </a:solidFill>
              </a:rPr>
              <a:t>Прикрывал товарищей до конца</a:t>
            </a:r>
          </a:p>
        </p:txBody>
      </p:sp>
      <p:pic>
        <p:nvPicPr>
          <p:cNvPr id="33794" name="Picture 2" descr="Андрей Велько"/>
          <p:cNvPicPr>
            <a:picLocks noChangeAspect="1" noChangeArrowheads="1"/>
          </p:cNvPicPr>
          <p:nvPr/>
        </p:nvPicPr>
        <p:blipFill>
          <a:blip r:embed="rId2" cstate="print"/>
          <a:srcRect/>
          <a:stretch>
            <a:fillRect/>
          </a:stretch>
        </p:blipFill>
        <p:spPr bwMode="auto">
          <a:xfrm>
            <a:off x="428596" y="1428736"/>
            <a:ext cx="3500462" cy="4200554"/>
          </a:xfrm>
          <a:prstGeom prst="rect">
            <a:avLst/>
          </a:prstGeom>
          <a:noFill/>
        </p:spPr>
      </p:pic>
      <p:sp>
        <p:nvSpPr>
          <p:cNvPr id="6" name="Прямоугольник 5"/>
          <p:cNvSpPr/>
          <p:nvPr/>
        </p:nvSpPr>
        <p:spPr>
          <a:xfrm>
            <a:off x="214282" y="5857892"/>
            <a:ext cx="8715436" cy="646331"/>
          </a:xfrm>
          <a:prstGeom prst="rect">
            <a:avLst/>
          </a:prstGeom>
        </p:spPr>
        <p:txBody>
          <a:bodyPr wrap="square">
            <a:spAutoFit/>
          </a:bodyPr>
          <a:lstStyle/>
          <a:p>
            <a:pPr algn="ctr"/>
            <a:r>
              <a:rPr lang="ru-RU" b="1" dirty="0"/>
              <a:t>Посмертно майор Андрей Витальевич награжден </a:t>
            </a:r>
            <a:endParaRPr lang="ru-RU" b="1" dirty="0" smtClean="0"/>
          </a:p>
          <a:p>
            <a:pPr algn="ctr"/>
            <a:r>
              <a:rPr lang="ru-RU" b="1" dirty="0" smtClean="0"/>
              <a:t>орденом </a:t>
            </a:r>
            <a:r>
              <a:rPr lang="ru-RU" b="1" dirty="0"/>
              <a:t>«За заслуги перед Отечеством» IV степени с изображением мечей.</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428604"/>
            <a:ext cx="8229600" cy="346914"/>
          </a:xfrm>
        </p:spPr>
        <p:txBody>
          <a:bodyPr>
            <a:normAutofit fontScale="90000"/>
          </a:bodyPr>
          <a:lstStyle/>
          <a:p>
            <a:pPr algn="ctr"/>
            <a:r>
              <a:rPr lang="ru-RU" sz="2000" b="1" dirty="0" smtClean="0">
                <a:solidFill>
                  <a:srgbClr val="C00000"/>
                </a:solidFill>
              </a:rPr>
              <a:t>Майор Роман </a:t>
            </a:r>
            <a:r>
              <a:rPr lang="ru-RU" sz="2000" b="1" dirty="0" err="1" smtClean="0">
                <a:solidFill>
                  <a:srgbClr val="C00000"/>
                </a:solidFill>
              </a:rPr>
              <a:t>Катасонов</a:t>
            </a:r>
            <a:r>
              <a:rPr lang="ru-RU" sz="2000" b="1" dirty="0" smtClean="0">
                <a:solidFill>
                  <a:srgbClr val="C00000"/>
                </a:solidFill>
              </a:rPr>
              <a:t>, Управление «В» ЦСН ФСБ России</a:t>
            </a:r>
            <a:endParaRPr lang="ru-RU" sz="2000" dirty="0">
              <a:solidFill>
                <a:srgbClr val="C00000"/>
              </a:solidFill>
            </a:endParaRPr>
          </a:p>
        </p:txBody>
      </p:sp>
      <p:sp>
        <p:nvSpPr>
          <p:cNvPr id="3" name="Содержимое 2"/>
          <p:cNvSpPr>
            <a:spLocks noGrp="1"/>
          </p:cNvSpPr>
          <p:nvPr>
            <p:ph idx="1"/>
          </p:nvPr>
        </p:nvSpPr>
        <p:spPr>
          <a:xfrm>
            <a:off x="642910" y="1571612"/>
            <a:ext cx="4114800" cy="4143404"/>
          </a:xfrm>
        </p:spPr>
        <p:txBody>
          <a:bodyPr>
            <a:normAutofit fontScale="62500" lnSpcReduction="20000"/>
          </a:bodyPr>
          <a:lstStyle/>
          <a:p>
            <a:r>
              <a:rPr lang="ru-RU" dirty="0" smtClean="0"/>
              <a:t>3 сентября Роман </a:t>
            </a:r>
            <a:r>
              <a:rPr lang="ru-RU" dirty="0" err="1" smtClean="0"/>
              <a:t>Катасонов</a:t>
            </a:r>
            <a:r>
              <a:rPr lang="ru-RU" dirty="0" smtClean="0"/>
              <a:t> в составе одной из штурмовых групп зашел в школу. В одном из классов его группа обнаружила девочек-заложниц и попыталась их вывести через коридор. В этот момент по ним начал работать пулемет. Кинжальный огонь застал спецназовцев врасплох – оказаться в узком пространстве, без укрытия, под огнем ручного пулемета это, наверное, одна из худших ситуаций, в которую можно попасть в бою. Пытаясь подавить пулеметную точку, Роман выстрелил в сторону противника и двинулся в сторону спасительной двери класса, которая находилась менее чем в трех метрах от него – ему не хватило каких-то полшага – пуля сразила его, когда он уже почти ворвался в помещение.</a:t>
            </a:r>
            <a:endParaRPr lang="ru-RU" dirty="0"/>
          </a:p>
        </p:txBody>
      </p:sp>
      <p:sp>
        <p:nvSpPr>
          <p:cNvPr id="4" name="Прямоугольник 3"/>
          <p:cNvSpPr/>
          <p:nvPr/>
        </p:nvSpPr>
        <p:spPr>
          <a:xfrm>
            <a:off x="1357290" y="1000108"/>
            <a:ext cx="6786610" cy="369332"/>
          </a:xfrm>
          <a:prstGeom prst="rect">
            <a:avLst/>
          </a:prstGeom>
        </p:spPr>
        <p:txBody>
          <a:bodyPr wrap="square">
            <a:spAutoFit/>
          </a:bodyPr>
          <a:lstStyle/>
          <a:p>
            <a:pPr algn="ctr"/>
            <a:r>
              <a:rPr lang="ru-RU" b="1" dirty="0">
                <a:solidFill>
                  <a:srgbClr val="FF0000"/>
                </a:solidFill>
              </a:rPr>
              <a:t>Сам попросил отправить его в Беслан</a:t>
            </a:r>
          </a:p>
        </p:txBody>
      </p:sp>
      <p:pic>
        <p:nvPicPr>
          <p:cNvPr id="34818" name="Picture 2" descr="Роман Катасонов"/>
          <p:cNvPicPr>
            <a:picLocks noChangeAspect="1" noChangeArrowheads="1"/>
          </p:cNvPicPr>
          <p:nvPr/>
        </p:nvPicPr>
        <p:blipFill>
          <a:blip r:embed="rId2" cstate="print"/>
          <a:srcRect/>
          <a:stretch>
            <a:fillRect/>
          </a:stretch>
        </p:blipFill>
        <p:spPr bwMode="auto">
          <a:xfrm>
            <a:off x="5148234" y="1428735"/>
            <a:ext cx="3060633" cy="3786215"/>
          </a:xfrm>
          <a:prstGeom prst="rect">
            <a:avLst/>
          </a:prstGeom>
          <a:noFill/>
        </p:spPr>
      </p:pic>
      <p:sp>
        <p:nvSpPr>
          <p:cNvPr id="6" name="Прямоугольник 5"/>
          <p:cNvSpPr/>
          <p:nvPr/>
        </p:nvSpPr>
        <p:spPr>
          <a:xfrm>
            <a:off x="785786" y="5643578"/>
            <a:ext cx="8072494" cy="923330"/>
          </a:xfrm>
          <a:prstGeom prst="rect">
            <a:avLst/>
          </a:prstGeom>
        </p:spPr>
        <p:txBody>
          <a:bodyPr wrap="square">
            <a:spAutoFit/>
          </a:bodyPr>
          <a:lstStyle/>
          <a:p>
            <a:pPr algn="ctr"/>
            <a:r>
              <a:rPr lang="ru-RU" b="1" dirty="0"/>
              <a:t>Посмертно майор Роман </a:t>
            </a:r>
            <a:r>
              <a:rPr lang="ru-RU" b="1" dirty="0" err="1"/>
              <a:t>Катасонов</a:t>
            </a:r>
            <a:r>
              <a:rPr lang="ru-RU" b="1" dirty="0"/>
              <a:t> награжден </a:t>
            </a:r>
            <a:endParaRPr lang="ru-RU" b="1" dirty="0" smtClean="0"/>
          </a:p>
          <a:p>
            <a:pPr algn="ctr"/>
            <a:r>
              <a:rPr lang="ru-RU" b="1" dirty="0" smtClean="0"/>
              <a:t>орденом </a:t>
            </a:r>
            <a:r>
              <a:rPr lang="ru-RU" b="1" dirty="0"/>
              <a:t>«За заслуги перед Отечеством» IV степени с изображением мечей.</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357166"/>
            <a:ext cx="8229600" cy="346914"/>
          </a:xfrm>
        </p:spPr>
        <p:txBody>
          <a:bodyPr>
            <a:normAutofit fontScale="90000"/>
          </a:bodyPr>
          <a:lstStyle/>
          <a:p>
            <a:pPr algn="ctr"/>
            <a:r>
              <a:rPr lang="ru-RU" sz="2000" b="1" dirty="0" smtClean="0">
                <a:solidFill>
                  <a:srgbClr val="C00000"/>
                </a:solidFill>
              </a:rPr>
              <a:t>Прапорщик Олег </a:t>
            </a:r>
            <a:r>
              <a:rPr lang="ru-RU" sz="2000" b="1" dirty="0" err="1" smtClean="0">
                <a:solidFill>
                  <a:srgbClr val="C00000"/>
                </a:solidFill>
              </a:rPr>
              <a:t>Лоськов</a:t>
            </a:r>
            <a:r>
              <a:rPr lang="ru-RU" sz="2000" b="1" dirty="0" smtClean="0">
                <a:solidFill>
                  <a:srgbClr val="C00000"/>
                </a:solidFill>
              </a:rPr>
              <a:t>, Управление «А» ЦСН ФСБ России</a:t>
            </a:r>
            <a:endParaRPr lang="ru-RU" sz="2000" dirty="0">
              <a:solidFill>
                <a:srgbClr val="C00000"/>
              </a:solidFill>
            </a:endParaRPr>
          </a:p>
        </p:txBody>
      </p:sp>
      <p:sp>
        <p:nvSpPr>
          <p:cNvPr id="3" name="Содержимое 2"/>
          <p:cNvSpPr>
            <a:spLocks noGrp="1"/>
          </p:cNvSpPr>
          <p:nvPr>
            <p:ph idx="1"/>
          </p:nvPr>
        </p:nvSpPr>
        <p:spPr>
          <a:xfrm>
            <a:off x="457200" y="1500174"/>
            <a:ext cx="4471990" cy="3786214"/>
          </a:xfrm>
        </p:spPr>
        <p:txBody>
          <a:bodyPr>
            <a:normAutofit/>
          </a:bodyPr>
          <a:lstStyle/>
          <a:p>
            <a:r>
              <a:rPr lang="ru-RU" sz="2000" dirty="0" smtClean="0"/>
              <a:t>В Беслане он получил несколько ранений, и его так и не смогли спасти. Перед смертью Олег </a:t>
            </a:r>
            <a:r>
              <a:rPr lang="ru-RU" sz="2000" dirty="0" err="1" smtClean="0"/>
              <a:t>Лоськов</a:t>
            </a:r>
            <a:r>
              <a:rPr lang="ru-RU" sz="2000" dirty="0" smtClean="0"/>
              <a:t>  успел лично вынести двух маленьких девочек на руках из школы. В этом списке погибших он самый молодой – спецназовцу исполнилось только 23 года на момент операции. </a:t>
            </a:r>
            <a:endParaRPr lang="ru-RU" sz="2000" dirty="0"/>
          </a:p>
        </p:txBody>
      </p:sp>
      <p:sp>
        <p:nvSpPr>
          <p:cNvPr id="4" name="Прямоугольник 3"/>
          <p:cNvSpPr/>
          <p:nvPr/>
        </p:nvSpPr>
        <p:spPr>
          <a:xfrm>
            <a:off x="1000100" y="1000108"/>
            <a:ext cx="7358114" cy="369332"/>
          </a:xfrm>
          <a:prstGeom prst="rect">
            <a:avLst/>
          </a:prstGeom>
        </p:spPr>
        <p:txBody>
          <a:bodyPr wrap="square">
            <a:spAutoFit/>
          </a:bodyPr>
          <a:lstStyle/>
          <a:p>
            <a:pPr algn="ctr"/>
            <a:r>
              <a:rPr lang="ru-RU" b="1" dirty="0">
                <a:solidFill>
                  <a:srgbClr val="FF0000"/>
                </a:solidFill>
              </a:rPr>
              <a:t>Вынес на себе двух девочек</a:t>
            </a:r>
          </a:p>
        </p:txBody>
      </p:sp>
      <p:pic>
        <p:nvPicPr>
          <p:cNvPr id="35842" name="Picture 2" descr="Олег Лоськов"/>
          <p:cNvPicPr>
            <a:picLocks noChangeAspect="1" noChangeArrowheads="1"/>
          </p:cNvPicPr>
          <p:nvPr/>
        </p:nvPicPr>
        <p:blipFill>
          <a:blip r:embed="rId2" cstate="print"/>
          <a:srcRect/>
          <a:stretch>
            <a:fillRect/>
          </a:stretch>
        </p:blipFill>
        <p:spPr bwMode="auto">
          <a:xfrm>
            <a:off x="4929190" y="1500174"/>
            <a:ext cx="3467093" cy="3600159"/>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74</TotalTime>
  <Words>961</Words>
  <Application>Microsoft Office PowerPoint</Application>
  <PresentationFormat>Экран (4:3)</PresentationFormat>
  <Paragraphs>42</Paragraphs>
  <Slides>10</Slides>
  <Notes>1</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10</vt:i4>
      </vt:variant>
    </vt:vector>
  </HeadingPairs>
  <TitlesOfParts>
    <vt:vector size="14" baseType="lpstr">
      <vt:lpstr>Calibri</vt:lpstr>
      <vt:lpstr>Constantia</vt:lpstr>
      <vt:lpstr>Wingdings 2</vt:lpstr>
      <vt:lpstr>Поток</vt:lpstr>
      <vt:lpstr>8 героев Беслана </vt:lpstr>
      <vt:lpstr>   Встал в полный рост и закрыл телом детей</vt:lpstr>
      <vt:lpstr>Прапорщик Денис Пудовкин. Управление «В» ЦСН ФСБ России. Позывной «Гусар»</vt:lpstr>
      <vt:lpstr>Майор Михаил Кузнецов. Управление «В» ЦСН ФСБ России. Позывной «Домовой»</vt:lpstr>
      <vt:lpstr>Майор Александр Перов. Управление «А» ЦСН ФСБ России. Позывной «Пух»</vt:lpstr>
      <vt:lpstr>Майор Вячеслав Маляров. Управление «А» ЦСН ФСБ России</vt:lpstr>
      <vt:lpstr>Майор Андрей Велько, Управление «В» ЦСН ФСБ России</vt:lpstr>
      <vt:lpstr>Майор Роман Катасонов, Управление «В» ЦСН ФСБ России</vt:lpstr>
      <vt:lpstr>Прапорщик Олег Лоськов, Управление «А» ЦСН ФСБ России</vt:lpstr>
      <vt:lpstr>На собеседовании в спецназ ФСБ всегда звучит главный вопрос:  “Готовы ли вы отдать жизнь за другого человека?”  10 героев, которые отдали жизни за бесланских детей, на этот вопрос ответили. </vt:lpstr>
    </vt:vector>
  </TitlesOfParts>
  <Company>DG Win&amp;Soft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Беслан. 10 героев спецназа</dc:title>
  <dc:creator>User</dc:creator>
  <cp:lastModifiedBy>Зонов С В</cp:lastModifiedBy>
  <cp:revision>12</cp:revision>
  <dcterms:created xsi:type="dcterms:W3CDTF">2017-09-04T18:45:16Z</dcterms:created>
  <dcterms:modified xsi:type="dcterms:W3CDTF">2022-12-26T07:55:35Z</dcterms:modified>
</cp:coreProperties>
</file>